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88" autoAdjust="0"/>
    <p:restoredTop sz="94660"/>
  </p:normalViewPr>
  <p:slideViewPr>
    <p:cSldViewPr>
      <p:cViewPr varScale="1">
        <p:scale>
          <a:sx n="115" d="100"/>
          <a:sy n="115" d="100"/>
        </p:scale>
        <p:origin x="78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87C4-F318-410F-B119-EEB0C76EB234}" type="datetimeFigureOut">
              <a:rPr lang="ru-RU" smtClean="0"/>
              <a:pPr/>
              <a:t>10.03.2025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4C53F-9B53-4608-B083-EF8050EC6C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87C4-F318-410F-B119-EEB0C76EB234}" type="datetimeFigureOut">
              <a:rPr lang="ru-RU" smtClean="0"/>
              <a:pPr/>
              <a:t>10.03.2025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4C53F-9B53-4608-B083-EF8050EC6C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87C4-F318-410F-B119-EEB0C76EB234}" type="datetimeFigureOut">
              <a:rPr lang="ru-RU" smtClean="0"/>
              <a:pPr/>
              <a:t>10.03.2025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4C53F-9B53-4608-B083-EF8050EC6C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87C4-F318-410F-B119-EEB0C76EB234}" type="datetimeFigureOut">
              <a:rPr lang="ru-RU" smtClean="0"/>
              <a:pPr/>
              <a:t>10.03.2025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4C53F-9B53-4608-B083-EF8050EC6C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87C4-F318-410F-B119-EEB0C76EB234}" type="datetimeFigureOut">
              <a:rPr lang="ru-RU" smtClean="0"/>
              <a:pPr/>
              <a:t>10.03.2025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4C53F-9B53-4608-B083-EF8050EC6C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87C4-F318-410F-B119-EEB0C76EB234}" type="datetimeFigureOut">
              <a:rPr lang="ru-RU" smtClean="0"/>
              <a:pPr/>
              <a:t>10.03.2025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4C53F-9B53-4608-B083-EF8050EC6C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87C4-F318-410F-B119-EEB0C76EB234}" type="datetimeFigureOut">
              <a:rPr lang="ru-RU" smtClean="0"/>
              <a:pPr/>
              <a:t>10.03.2025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4C53F-9B53-4608-B083-EF8050EC6C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87C4-F318-410F-B119-EEB0C76EB234}" type="datetimeFigureOut">
              <a:rPr lang="ru-RU" smtClean="0"/>
              <a:pPr/>
              <a:t>10.03.2025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4C53F-9B53-4608-B083-EF8050EC6C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87C4-F318-410F-B119-EEB0C76EB234}" type="datetimeFigureOut">
              <a:rPr lang="ru-RU" smtClean="0"/>
              <a:pPr/>
              <a:t>10.03.2025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4C53F-9B53-4608-B083-EF8050EC6C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87C4-F318-410F-B119-EEB0C76EB234}" type="datetimeFigureOut">
              <a:rPr lang="ru-RU" smtClean="0"/>
              <a:pPr/>
              <a:t>10.03.2025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4C53F-9B53-4608-B083-EF8050EC6C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F87C4-F318-410F-B119-EEB0C76EB234}" type="datetimeFigureOut">
              <a:rPr lang="ru-RU" smtClean="0"/>
              <a:pPr/>
              <a:t>10.03.2025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4C53F-9B53-4608-B083-EF8050EC6C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8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87C4-F318-410F-B119-EEB0C76EB234}" type="datetimeFigureOut">
              <a:rPr lang="ru-RU" smtClean="0"/>
              <a:pPr/>
              <a:t>10.03.2025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4C53F-9B53-4608-B083-EF8050EC6C2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E:\&#1082;&#1083;&#1072;&#1089;&#1089;&#1085;&#1086;&#1077;%20&#1088;&#1091;&#1082;&#1086;&#1074;&#1086;&#1076;&#1089;&#1090;&#1074;&#1086;\&#1041;&#1077;&#1079;&#1086;&#1087;&#1072;&#1089;&#1085;&#1086;&#1089;&#1090;&#1100;%20&#1085;&#1072;%20&#1078;&#1077;&#1083;&#1077;&#1079;&#1085;&#1086;&#1081;%20&#1076;&#1086;&#1088;&#1086;&#1075;&#1077;\&#1060;&#1086;&#1085;&#1086;%20-%20&#1089;&#1090;&#1091;&#1082;%20&#1082;&#1086;&#1083;&#1077;&#1089;%20&#1087;&#1086;&#1077;&#1079;&#1076;&#1072;,&#1086;&#1095;%20&#1082;&#1088;&#1072;&#1089;&#1080;&#1074;&#1072;&#1103;%20&#1084;&#1077;&#1083;&#1086;&#1076;&#1080;&#1103;)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титул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03448" y="0"/>
            <a:ext cx="9355968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77072"/>
            <a:ext cx="7772400" cy="223224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C000"/>
                </a:solidFill>
              </a:rPr>
              <a:t>Правила поведения детей на железной дороге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4653136"/>
            <a:ext cx="7776864" cy="172819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Фоно - стук колес поезда,оч красивая мелодия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812360" y="335699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3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электричка1.jpg"/>
          <p:cNvPicPr>
            <a:picLocks noChangeAspect="1"/>
          </p:cNvPicPr>
          <p:nvPr/>
        </p:nvPicPr>
        <p:blipFill>
          <a:blip r:embed="rId2" cstate="print">
            <a:lum bright="49000"/>
          </a:blip>
          <a:stretch>
            <a:fillRect/>
          </a:stretch>
        </p:blipFill>
        <p:spPr>
          <a:xfrm>
            <a:off x="-246912" y="0"/>
            <a:ext cx="9280716" cy="66693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0112" y="274638"/>
            <a:ext cx="3106688" cy="567464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748464" cy="659735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 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Железная </a:t>
            </a:r>
            <a:r>
              <a:rPr lang="ru-RU" b="1" dirty="0">
                <a:solidFill>
                  <a:srgbClr val="002060"/>
                </a:solidFill>
              </a:rPr>
              <a:t>дорога - удобный и востребованный вид транспорта, которым пользуются миллионы людей каждый день. Только в столичном регионе пригородные поезда перевозят в сутки почти 500 000 человек. Повышение скоростей на транспорте решило множество проблем, сократив время пребывания пассажиров в пути и доставки грузов, и в то же время породило массу опасностей для человека.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274638"/>
            <a:ext cx="4114800" cy="610669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60648"/>
            <a:ext cx="4860032" cy="6264696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dirty="0"/>
              <a:t>Основной трагедий становится беспечное, безответственное отношение взрослых к детям. При отсутствии контроля со стороны родителей и недостаточной разъяснительной работы в школах дети забираются на крыши вагонов, беспечно бродят по железнодорожным путям, катаются на подножках вагонов и просто ищут развлечения на железной дороге. </a:t>
            </a:r>
            <a:endParaRPr lang="ru-RU" dirty="0" smtClean="0"/>
          </a:p>
          <a:p>
            <a:pPr algn="ctr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b="1" dirty="0">
                <a:solidFill>
                  <a:srgbClr val="FF0000"/>
                </a:solidFill>
              </a:rPr>
              <a:t>Почему травматизм на железной дороге не уменьшается?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зацепинг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692696"/>
            <a:ext cx="4248472" cy="51125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0032" y="274638"/>
            <a:ext cx="4104456" cy="625070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5220072" cy="6669360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dirty="0"/>
              <a:t>Основными причинами </a:t>
            </a:r>
            <a:r>
              <a:rPr lang="ru-RU" dirty="0" err="1"/>
              <a:t>травмирования</a:t>
            </a:r>
            <a:r>
              <a:rPr lang="ru-RU" dirty="0"/>
              <a:t> граждан железнодорожным подвижным составом и поражения током контактной сети являются незнание и нарушение правил безопасности при нахождении в зоне железнодорожных путей, неоправданная спешка и беспечность, нежелание пользоваться переходными мостами, тоннелями и настилами, а порой озорство, хулиганство и игры, как на железнодорожных путях, так и на прилегающей к ним территории.</a:t>
            </a:r>
          </a:p>
        </p:txBody>
      </p:sp>
      <p:pic>
        <p:nvPicPr>
          <p:cNvPr id="4" name="Рисунок 3" descr="не подлезай под ваг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404664"/>
            <a:ext cx="4067943" cy="62059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6016" y="274638"/>
            <a:ext cx="3970784" cy="567464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60648"/>
            <a:ext cx="5292080" cy="6408712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dirty="0"/>
              <a:t>Известны детские шалости с залезанием на вагон, чтобы прокатиться. Представьте себе, чем они заканчиваются. Ведь напряжение в проводах контактной сети чрезвычайно высокое: до 27500 вольт.</a:t>
            </a:r>
            <a:br>
              <a:rPr lang="ru-RU" dirty="0"/>
            </a:br>
            <a:r>
              <a:rPr lang="ru-RU" dirty="0"/>
              <a:t>- Часто люди идут вдоль железнодорожных путей, желая видимо, сократить время. Казалось бы, позади и впереди тебя - просматриваемая территория, но опасность все-таки есть. Почему?</a:t>
            </a:r>
          </a:p>
        </p:txBody>
      </p:sp>
      <p:pic>
        <p:nvPicPr>
          <p:cNvPr id="4" name="Рисунок 3" descr="стой контактные провод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0072" y="476672"/>
            <a:ext cx="3661668" cy="568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4008" y="274638"/>
            <a:ext cx="4042792" cy="610669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88640"/>
            <a:ext cx="4608512" cy="6552728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dirty="0"/>
              <a:t>Движущийся поезд остановить непросто. Его тормозной путь в зависимости от веса, профиля пути в среднем составляет около тысячи метров. Кроме того, надо учитывать, что поезд, идущий со скоростью 100-120 км/час, за одну секунду преодолевает 30 метров. А пешеходу, для того чтобы перейти через железнодорожный путь, требуется не менее пяти-шести секунд.</a:t>
            </a:r>
          </a:p>
        </p:txBody>
      </p:sp>
      <p:pic>
        <p:nvPicPr>
          <p:cNvPr id="4" name="Рисунок 3" descr="сокращая путь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188640"/>
            <a:ext cx="4499992" cy="635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402832" cy="6178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260648"/>
            <a:ext cx="4572000" cy="6408712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dirty="0" smtClean="0"/>
              <a:t>Молодые </a:t>
            </a:r>
            <a:r>
              <a:rPr lang="ru-RU" dirty="0"/>
              <a:t>люди любят слушать музыку и при пересечении путей не снимают наушников плейера. Они даже не слышат гудка поезда, а зрительное внимание сосредоточено на том, как удобнее перейти рельсы. И что ждать в этом случае?</a:t>
            </a:r>
            <a:br>
              <a:rPr lang="ru-RU" dirty="0"/>
            </a:br>
            <a:r>
              <a:rPr lang="ru-RU" dirty="0"/>
              <a:t>- Почему нельзя пересекать пути, когда вообще нет никакого движения, и приближающегося поезда тоже не видно?</a:t>
            </a:r>
          </a:p>
        </p:txBody>
      </p:sp>
      <p:pic>
        <p:nvPicPr>
          <p:cNvPr id="4" name="Рисунок 3" descr="ходить по путям запрещен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60648"/>
            <a:ext cx="4464496" cy="635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274638"/>
            <a:ext cx="4114800" cy="625070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60648"/>
            <a:ext cx="4320480" cy="648072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dirty="0"/>
              <a:t>Известно, что опасно попасть между двумя движущимися составами, почему?</a:t>
            </a:r>
            <a:br>
              <a:rPr lang="ru-RU" dirty="0"/>
            </a:br>
            <a:r>
              <a:rPr lang="ru-RU" dirty="0"/>
              <a:t>- Сила воздушного потока, создаваемого двумя встречными составами, составляет 16 тонн, при такой нагрузке человека запросто может затянуть под поезд. Поэтому нельзя пересекать железнодорожные пути там, где это удобно или в желании сократить время.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 descr="не перебегай перед поездом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9992" y="332656"/>
            <a:ext cx="4152900" cy="6235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4008" y="274638"/>
            <a:ext cx="4042792" cy="625070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88640"/>
            <a:ext cx="4464496" cy="6408712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dirty="0"/>
              <a:t>Люди часто жалуются на поведение некоторых пассажиров в электропоездах. Толчея, неуважение к старшим и, конечно, курение. На западе сейчас активно борются с курением в общественных местах. Правда, что курение в вагонах и тамбурах - проблема не только и не сколько плохого воспитания и невежественности наших граждан, но и проблема личной безопасности?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 descr="ходить по путям опасн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1215" y="260648"/>
            <a:ext cx="4475247" cy="61926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дети сзади поезд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836712"/>
            <a:ext cx="6636759" cy="50405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4139952" cy="625070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61048" y="260648"/>
            <a:ext cx="5482952" cy="6597352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Нет </a:t>
            </a:r>
            <a:r>
              <a:rPr lang="ru-RU" b="1" dirty="0">
                <a:solidFill>
                  <a:srgbClr val="002060"/>
                </a:solidFill>
              </a:rPr>
              <a:t>ничего важнее человеческой жизни, а детские жизни - это самое ценное. </a:t>
            </a:r>
            <a:r>
              <a:rPr lang="ru-RU" b="1" dirty="0" smtClean="0">
                <a:solidFill>
                  <a:srgbClr val="002060"/>
                </a:solidFill>
              </a:rPr>
              <a:t>Беспокойтесь </a:t>
            </a:r>
            <a:r>
              <a:rPr lang="ru-RU" b="1" dirty="0">
                <a:solidFill>
                  <a:srgbClr val="002060"/>
                </a:solidFill>
              </a:rPr>
              <a:t>о себе, будьте внимательны и бдительны, помните, что железная дорога - не место для игр. </a:t>
            </a:r>
            <a:endParaRPr lang="ru-RU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Не </a:t>
            </a:r>
            <a:r>
              <a:rPr lang="ru-RU" b="1" dirty="0">
                <a:solidFill>
                  <a:srgbClr val="002060"/>
                </a:solidFill>
              </a:rPr>
              <a:t>катайтесь по платформе на велосипеде, скейтборде и роликах - ЭТО ОПАСНО ДЛЯ ЖИЗНИ! </a:t>
            </a:r>
            <a:endParaRPr lang="ru-RU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Приближаясь </a:t>
            </a:r>
            <a:r>
              <a:rPr lang="ru-RU" b="1" dirty="0">
                <a:solidFill>
                  <a:srgbClr val="002060"/>
                </a:solidFill>
              </a:rPr>
              <a:t>к железной дороге - снимите наушники - в них можно не услышать сигналов поезда! </a:t>
            </a:r>
            <a:endParaRPr lang="ru-RU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Никогда </a:t>
            </a:r>
            <a:r>
              <a:rPr lang="ru-RU" b="1" dirty="0">
                <a:solidFill>
                  <a:srgbClr val="002060"/>
                </a:solidFill>
              </a:rPr>
              <a:t>не переходите железнодорожные пути в местах стрелочных переводов. Поскользнувшись, можно застрять в тисках стрелки, которая перемещается непосредственно перед идущим поездом. </a:t>
            </a:r>
            <a:endParaRPr lang="ru-RU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Опасайтесь </a:t>
            </a:r>
            <a:r>
              <a:rPr lang="ru-RU" b="1" dirty="0">
                <a:solidFill>
                  <a:srgbClr val="002060"/>
                </a:solidFill>
              </a:rPr>
              <a:t>края платформы, не стойте на линии, обозначающей опасность! Оступившись, вы можете упасть на рельсы, под приближающийся поезд. Берегите себя!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b="1" dirty="0">
                <a:solidFill>
                  <a:srgbClr val="FF0000"/>
                </a:solidFill>
              </a:rPr>
              <a:t>Правила безопасности:</a:t>
            </a:r>
            <a:endParaRPr lang="ru-RU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 При движении вдоль железнодорожного пути  не подходите ближе 2 метров к крайнему рельсу.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 Не прикасайтесь к спускам, идущим от опор к рельсам и к лежащим на земле электропроводам.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 Переходите ж.д. пути только в установленных местах, пользуясь пешеходными мостами, переходами,  настилами, или там, где установлены указатели «Переход через пути».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 Перед переходом убедитесь в отсутствии движущегося подвижного состава.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 Не подлезайте под вагоны и не перелезайте через автосцепки.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 Внимательно следите за световой и звуковой сигнализацией.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 Переходите пути при открытом шлагбауме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Правила безопасности:</a:t>
            </a:r>
            <a:endParaRPr lang="ru-RU" dirty="0" smtClean="0">
              <a:solidFill>
                <a:srgbClr val="FF0000"/>
              </a:solidFill>
            </a:endParaRPr>
          </a:p>
          <a:p>
            <a:pPr marL="514350" indent="-514350">
              <a:buNone/>
            </a:pPr>
            <a:r>
              <a:rPr lang="ru-RU" dirty="0" smtClean="0"/>
              <a:t>8.При ожидании поезда не устраивайте на платформе подвижные игры.</a:t>
            </a:r>
          </a:p>
          <a:p>
            <a:pPr marL="514350" indent="-514350">
              <a:buNone/>
            </a:pPr>
            <a:r>
              <a:rPr lang="ru-RU" dirty="0" smtClean="0"/>
              <a:t>9. Не бегите по платформе рядом с вагоном прибывающего поезда.</a:t>
            </a:r>
          </a:p>
          <a:p>
            <a:pPr marL="514350" indent="-514350">
              <a:buNone/>
            </a:pPr>
            <a:r>
              <a:rPr lang="ru-RU" dirty="0" smtClean="0"/>
              <a:t>10. Во время прохождения поезда, не стойте ближе 2 метров от края платформы.</a:t>
            </a:r>
          </a:p>
          <a:p>
            <a:pPr marL="514350" indent="-514350">
              <a:buNone/>
            </a:pPr>
            <a:r>
              <a:rPr lang="ru-RU" dirty="0" smtClean="0"/>
              <a:t>11. Посадку в вагон и выход из него производите только  со стороны посадочной платформы.</a:t>
            </a:r>
          </a:p>
          <a:p>
            <a:pPr marL="514350" indent="-514350">
              <a:buNone/>
            </a:pPr>
            <a:r>
              <a:rPr lang="ru-RU" dirty="0" smtClean="0"/>
              <a:t>12. На ходу поезда не открывайте двери тамбуров.</a:t>
            </a:r>
          </a:p>
          <a:p>
            <a:pPr marL="514350" indent="-514350">
              <a:buNone/>
            </a:pPr>
            <a:r>
              <a:rPr lang="ru-RU" dirty="0" smtClean="0"/>
              <a:t>13. Не высовывайтесь из окон вагонов.</a:t>
            </a:r>
          </a:p>
          <a:p>
            <a:pPr marL="514350" indent="-514350">
              <a:buNone/>
            </a:pPr>
            <a:r>
              <a:rPr lang="ru-RU" dirty="0" smtClean="0"/>
              <a:t>14. При остановке поезда на перегонах не выходите из вагона.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686</Words>
  <Application>Microsoft Office PowerPoint</Application>
  <PresentationFormat>Экран (4:3)</PresentationFormat>
  <Paragraphs>32</Paragraphs>
  <Slides>12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Calibri</vt:lpstr>
      <vt:lpstr>Тема Office</vt:lpstr>
      <vt:lpstr>Правила поведения детей на железной дороге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MultiDVD Team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Правила поведения детей на железной дороге</dc:title>
  <dc:creator>Татьяна</dc:creator>
  <cp:lastModifiedBy>Ирина Владимировна</cp:lastModifiedBy>
  <cp:revision>25</cp:revision>
  <dcterms:created xsi:type="dcterms:W3CDTF">2011-12-18T09:48:37Z</dcterms:created>
  <dcterms:modified xsi:type="dcterms:W3CDTF">2025-03-10T12:30:58Z</dcterms:modified>
</cp:coreProperties>
</file>